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ebas Neue Cyrillic" charset="1" panose="02000506000000020004"/>
      <p:regular r:id="rId21"/>
    </p:embeddedFont>
    <p:embeddedFont>
      <p:font typeface="League Spartan" charset="1" panose="00000800000000000000"/>
      <p:regular r:id="rId22"/>
    </p:embeddedFont>
    <p:embeddedFont>
      <p:font typeface="Montserrat" charset="1" panose="00000500000000000000"/>
      <p:regular r:id="rId23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jpeg" Type="http://schemas.openxmlformats.org/officeDocument/2006/relationships/image"/><Relationship Id="rId5" Target="../media/VAGxLkx_kko.mp4" Type="http://schemas.openxmlformats.org/officeDocument/2006/relationships/video"/><Relationship Id="rId6" Target="../media/VAGxLkx_kko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Relationship Id="rId5" Target="../media/VAGz91keV8c.mp4" Type="http://schemas.openxmlformats.org/officeDocument/2006/relationships/video"/><Relationship Id="rId6" Target="../media/VAGz91keV8c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" t="0" r="-3827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286647" y="3574282"/>
            <a:ext cx="2290668" cy="0"/>
          </a:xfrm>
          <a:prstGeom prst="line">
            <a:avLst/>
          </a:prstGeom>
          <a:ln cap="flat" w="28575">
            <a:solidFill>
              <a:srgbClr val="D069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1844035" y="3574282"/>
            <a:ext cx="2023890" cy="0"/>
          </a:xfrm>
          <a:prstGeom prst="line">
            <a:avLst/>
          </a:prstGeom>
          <a:ln cap="flat" w="28575">
            <a:solidFill>
              <a:srgbClr val="D069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6362755" y="1549571"/>
            <a:ext cx="896545" cy="0"/>
          </a:xfrm>
          <a:prstGeom prst="line">
            <a:avLst/>
          </a:prstGeom>
          <a:ln cap="flat" w="28575">
            <a:solidFill>
              <a:srgbClr val="D069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932521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79"/>
                </a:lnTo>
                <a:lnTo>
                  <a:pt x="0" y="32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136382"/>
            <a:ext cx="7054952" cy="159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75"/>
              </a:lnSpc>
            </a:pPr>
            <a:r>
              <a:rPr lang="en-US" sz="926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PROSECUTOR CASE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9628" y="5126857"/>
            <a:ext cx="10365651" cy="1585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63"/>
              </a:lnSpc>
            </a:pPr>
            <a:r>
              <a:rPr lang="en-US" sz="9188">
                <a:solidFill>
                  <a:srgbClr val="D069C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MANAGEMENT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09810" y="3170104"/>
            <a:ext cx="1468380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MIDTERM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8313" y="1049508"/>
            <a:ext cx="339137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TIANA MAEA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515124" y="2716617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79"/>
                </a:lnTo>
                <a:lnTo>
                  <a:pt x="0" y="32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854175">
            <a:off x="-7426957" y="-5844763"/>
            <a:ext cx="11909229" cy="18439642"/>
          </a:xfrm>
          <a:prstGeom prst="rect">
            <a:avLst/>
          </a:prstGeom>
          <a:solidFill>
            <a:srgbClr val="24204A">
              <a:alpha val="49804"/>
            </a:srgbClr>
          </a:solidFill>
        </p:spPr>
      </p:sp>
      <p:sp>
        <p:nvSpPr>
          <p:cNvPr name="AutoShape 3" id="3"/>
          <p:cNvSpPr/>
          <p:nvPr/>
        </p:nvSpPr>
        <p:spPr>
          <a:xfrm rot="831153">
            <a:off x="1643290" y="3297449"/>
            <a:ext cx="313735" cy="7919295"/>
          </a:xfrm>
          <a:prstGeom prst="rect">
            <a:avLst/>
          </a:prstGeom>
          <a:solidFill>
            <a:srgbClr val="D069CB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042688" y="-574920"/>
            <a:ext cx="7886371" cy="11714056"/>
            <a:chOff x="0" y="0"/>
            <a:chExt cx="4275074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2"/>
              <a:stretch>
                <a:fillRect l="-81597" t="0" r="-81597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rot="1826343">
            <a:off x="17436757" y="6929078"/>
            <a:ext cx="2760382" cy="4990849"/>
          </a:xfrm>
          <a:prstGeom prst="rect">
            <a:avLst/>
          </a:prstGeom>
          <a:solidFill>
            <a:srgbClr val="D069CB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4426535" y="9095410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80"/>
                </a:lnTo>
                <a:lnTo>
                  <a:pt x="0" y="32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87368" y="1300956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80"/>
                </a:lnTo>
                <a:lnTo>
                  <a:pt x="0" y="32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9197">
            <a:off x="6554110" y="1734729"/>
            <a:ext cx="1914392" cy="1749275"/>
          </a:xfrm>
          <a:custGeom>
            <a:avLst/>
            <a:gdLst/>
            <a:ahLst/>
            <a:cxnLst/>
            <a:rect r="r" b="b" t="t" l="l"/>
            <a:pathLst>
              <a:path h="1749275" w="1914392">
                <a:moveTo>
                  <a:pt x="0" y="0"/>
                </a:moveTo>
                <a:lnTo>
                  <a:pt x="1914392" y="0"/>
                </a:lnTo>
                <a:lnTo>
                  <a:pt x="1914392" y="1749276"/>
                </a:lnTo>
                <a:lnTo>
                  <a:pt x="0" y="1749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83977" y="4421142"/>
            <a:ext cx="6097028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Identified Risks: Data migration errors, Odyssey integration issues, cybersecurity threats.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Mitigation: Incremental testing, backups, encryption, multi-factor authentication.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87368" y="2266983"/>
            <a:ext cx="5391547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RISK ASSESSMENT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8854" y="781050"/>
            <a:ext cx="945489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199"/>
              </a:lnSpc>
            </a:pPr>
            <a:r>
              <a:rPr lang="en-US" sz="129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 MIGRATION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96302" y="2555473"/>
            <a:ext cx="12162998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9"/>
              </a:lnSpc>
            </a:pPr>
            <a:r>
              <a:rPr lang="en-US" sz="12999">
                <a:solidFill>
                  <a:srgbClr val="D069C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AND INTEGRATION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711298"/>
            <a:ext cx="1680043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ETL Process: Extract, Transform, Load existing records into PCMS.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Cleansing and validation ensure data consistency and integrity.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Secure API link with Odyssey enables automated updates and filings.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8719" y="781050"/>
            <a:ext cx="17259300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9"/>
              </a:lnSpc>
            </a:pPr>
            <a:r>
              <a:rPr lang="en-US" sz="12999">
                <a:solidFill>
                  <a:srgbClr val="D069C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TESTING AND VALIDATION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46468" y="3362960"/>
            <a:ext cx="147950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069CB"/>
                </a:solidFill>
                <a:latin typeface="Canva Sans"/>
                <a:ea typeface="Canva Sans"/>
                <a:cs typeface="Canva Sans"/>
                <a:sym typeface="Canva Sans"/>
              </a:rPr>
              <a:t>Unit, Integration, System, an</a:t>
            </a:r>
            <a:r>
              <a:rPr lang="en-US" sz="3399">
                <a:solidFill>
                  <a:srgbClr val="D069CB"/>
                </a:solidFill>
                <a:latin typeface="Canva Sans"/>
                <a:ea typeface="Canva Sans"/>
                <a:cs typeface="Canva Sans"/>
                <a:sym typeface="Canva Sans"/>
              </a:rPr>
              <a:t>d User Acceptance Testing (UAT).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069CB"/>
                </a:solidFill>
                <a:latin typeface="Canva Sans"/>
                <a:ea typeface="Canva Sans"/>
                <a:cs typeface="Canva Sans"/>
                <a:sym typeface="Canva Sans"/>
              </a:rPr>
              <a:t>Test Case 1: Login authentication and role-based access verification.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069CB"/>
                </a:solidFill>
                <a:latin typeface="Canva Sans"/>
                <a:ea typeface="Canva Sans"/>
                <a:cs typeface="Canva Sans"/>
                <a:sym typeface="Canva Sans"/>
              </a:rPr>
              <a:t>Test Case 2: Case creation and Odyssey data synchronization validation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854175">
            <a:off x="-7426957" y="-5844763"/>
            <a:ext cx="11909229" cy="18439642"/>
          </a:xfrm>
          <a:prstGeom prst="rect">
            <a:avLst/>
          </a:prstGeom>
          <a:solidFill>
            <a:srgbClr val="24204A">
              <a:alpha val="49804"/>
            </a:srgbClr>
          </a:solidFill>
        </p:spPr>
      </p:sp>
      <p:sp>
        <p:nvSpPr>
          <p:cNvPr name="AutoShape 3" id="3"/>
          <p:cNvSpPr/>
          <p:nvPr/>
        </p:nvSpPr>
        <p:spPr>
          <a:xfrm rot="831153">
            <a:off x="1643290" y="3297449"/>
            <a:ext cx="313735" cy="7919295"/>
          </a:xfrm>
          <a:prstGeom prst="rect">
            <a:avLst/>
          </a:prstGeom>
          <a:solidFill>
            <a:srgbClr val="D069CB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472342" y="1867"/>
            <a:ext cx="8721660" cy="12954756"/>
            <a:chOff x="0" y="0"/>
            <a:chExt cx="4275074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2"/>
              <a:stretch>
                <a:fillRect l="-80294" t="0" r="-80294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rot="831153">
            <a:off x="6693126" y="-1744291"/>
            <a:ext cx="313735" cy="7919295"/>
          </a:xfrm>
          <a:prstGeom prst="rect">
            <a:avLst/>
          </a:prstGeom>
          <a:solidFill>
            <a:srgbClr val="D069CB"/>
          </a:solidFill>
        </p:spPr>
      </p:sp>
      <p:sp>
        <p:nvSpPr>
          <p:cNvPr name="AutoShape 7" id="7"/>
          <p:cNvSpPr/>
          <p:nvPr/>
        </p:nvSpPr>
        <p:spPr>
          <a:xfrm rot="1826343">
            <a:off x="17436757" y="6929078"/>
            <a:ext cx="2760382" cy="4990849"/>
          </a:xfrm>
          <a:prstGeom prst="rect">
            <a:avLst/>
          </a:prstGeom>
          <a:solidFill>
            <a:srgbClr val="D069CB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14426535" y="9095410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80"/>
                </a:lnTo>
                <a:lnTo>
                  <a:pt x="0" y="32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87368" y="1300956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80"/>
                </a:lnTo>
                <a:lnTo>
                  <a:pt x="0" y="32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84394" y="4421142"/>
            <a:ext cx="9788972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Month 1: Planning and Requirements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Months 2–3: System Design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Months 4–6: Development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Months 7–8: Testing and UAT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Months 9–10: Phased Deployment and Review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950335" y="2501651"/>
            <a:ext cx="9533651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IMPLEMENTATION TIMELINE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2890" y="8231996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80"/>
                </a:lnTo>
                <a:lnTo>
                  <a:pt x="0" y="32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506959" y="693679"/>
            <a:ext cx="6781041" cy="8753465"/>
            <a:chOff x="0" y="0"/>
            <a:chExt cx="1934210" cy="24968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1750"/>
              <a:ext cx="1934210" cy="2346960"/>
            </a:xfrm>
            <a:custGeom>
              <a:avLst/>
              <a:gdLst/>
              <a:ahLst/>
              <a:cxnLst/>
              <a:rect r="r" b="b" t="t" l="l"/>
              <a:pathLst>
                <a:path h="2346960" w="1934210">
                  <a:moveTo>
                    <a:pt x="1934210" y="2346960"/>
                  </a:moveTo>
                  <a:lnTo>
                    <a:pt x="15240" y="2259330"/>
                  </a:lnTo>
                  <a:lnTo>
                    <a:pt x="0" y="74930"/>
                  </a:lnTo>
                  <a:lnTo>
                    <a:pt x="1934210" y="0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789430" y="1270"/>
              <a:ext cx="125730" cy="2494280"/>
            </a:xfrm>
            <a:custGeom>
              <a:avLst/>
              <a:gdLst/>
              <a:ahLst/>
              <a:cxnLst/>
              <a:rect r="r" b="b" t="t" l="l"/>
              <a:pathLst>
                <a:path h="2494280" w="125730">
                  <a:moveTo>
                    <a:pt x="0" y="2494280"/>
                  </a:moveTo>
                  <a:lnTo>
                    <a:pt x="125730" y="2373630"/>
                  </a:lnTo>
                  <a:lnTo>
                    <a:pt x="125730" y="3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2290" cy="2496820"/>
            </a:xfrm>
            <a:custGeom>
              <a:avLst/>
              <a:gdLst/>
              <a:ahLst/>
              <a:cxnLst/>
              <a:rect r="r" b="b" t="t" l="l"/>
              <a:pathLst>
                <a:path h="2496820" w="1812290">
                  <a:moveTo>
                    <a:pt x="1812290" y="2496820"/>
                  </a:moveTo>
                  <a:lnTo>
                    <a:pt x="0" y="2404110"/>
                  </a:lnTo>
                  <a:lnTo>
                    <a:pt x="0" y="92710"/>
                  </a:lnTo>
                  <a:lnTo>
                    <a:pt x="1812290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750" y="88900"/>
              <a:ext cx="31750" cy="2319020"/>
            </a:xfrm>
            <a:custGeom>
              <a:avLst/>
              <a:gdLst/>
              <a:ahLst/>
              <a:cxnLst/>
              <a:rect r="r" b="b" t="t" l="l"/>
              <a:pathLst>
                <a:path h="2319020" w="31750">
                  <a:moveTo>
                    <a:pt x="31750" y="2319020"/>
                  </a:moveTo>
                  <a:lnTo>
                    <a:pt x="0" y="2316480"/>
                  </a:lnTo>
                  <a:lnTo>
                    <a:pt x="0" y="2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4300" y="54610"/>
              <a:ext cx="1637030" cy="2387600"/>
            </a:xfrm>
            <a:custGeom>
              <a:avLst/>
              <a:gdLst/>
              <a:ahLst/>
              <a:cxnLst/>
              <a:rect r="r" b="b" t="t" l="l"/>
              <a:pathLst>
                <a:path h="2387600" w="1637030">
                  <a:moveTo>
                    <a:pt x="1637030" y="2387600"/>
                  </a:moveTo>
                  <a:lnTo>
                    <a:pt x="0" y="2307590"/>
                  </a:lnTo>
                  <a:lnTo>
                    <a:pt x="0" y="80010"/>
                  </a:lnTo>
                  <a:lnTo>
                    <a:pt x="1637030" y="0"/>
                  </a:lnTo>
                  <a:close/>
                </a:path>
              </a:pathLst>
            </a:custGeom>
            <a:blipFill>
              <a:blip r:embed="rId4"/>
              <a:stretch>
                <a:fillRect l="-95849" t="0" r="-95849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114425"/>
            <a:ext cx="10478259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BENEFITS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2890" y="2479675"/>
            <a:ext cx="9744069" cy="454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4"/>
              </a:lnSpc>
            </a:pPr>
            <a:r>
              <a:rPr lang="en-US" sz="32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•IMPROVED COORDINATION BETWEEN PROSECUTORS, COURTS, AND LAW ENFORCEMENT.</a:t>
            </a:r>
          </a:p>
          <a:p>
            <a:pPr algn="l">
              <a:lnSpc>
                <a:spcPts val="4504"/>
              </a:lnSpc>
            </a:pPr>
            <a:r>
              <a:rPr lang="en-US" sz="32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•FASTER CASE PROCESSING WITH AUTOMATED UPDATES AND REPORTING TOOLS.</a:t>
            </a:r>
          </a:p>
          <a:p>
            <a:pPr algn="l">
              <a:lnSpc>
                <a:spcPts val="4504"/>
              </a:lnSpc>
            </a:pPr>
            <a:r>
              <a:rPr lang="en-US" sz="32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•STRENGTHENED DATA SECURITY AND AUDITABILITY OF ALL CASE ACTIONS.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73248" y="1238965"/>
            <a:ext cx="945489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199"/>
              </a:lnSpc>
            </a:pPr>
            <a:r>
              <a:rPr lang="en-US" sz="129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711298"/>
            <a:ext cx="1680043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PCMS provides a modern, secure and efficient framework for case management.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Phased deployment ensures a seamless transition and minimal disruption.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system supports transparency, accountability and long-term scalability.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2890" y="8231996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80"/>
                </a:lnTo>
                <a:lnTo>
                  <a:pt x="0" y="32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506959" y="693679"/>
            <a:ext cx="6781041" cy="8753465"/>
            <a:chOff x="0" y="0"/>
            <a:chExt cx="1934210" cy="24968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1750"/>
              <a:ext cx="1934210" cy="2346960"/>
            </a:xfrm>
            <a:custGeom>
              <a:avLst/>
              <a:gdLst/>
              <a:ahLst/>
              <a:cxnLst/>
              <a:rect r="r" b="b" t="t" l="l"/>
              <a:pathLst>
                <a:path h="2346960" w="1934210">
                  <a:moveTo>
                    <a:pt x="1934210" y="2346960"/>
                  </a:moveTo>
                  <a:lnTo>
                    <a:pt x="15240" y="2259330"/>
                  </a:lnTo>
                  <a:lnTo>
                    <a:pt x="0" y="74930"/>
                  </a:lnTo>
                  <a:lnTo>
                    <a:pt x="1934210" y="0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789430" y="1270"/>
              <a:ext cx="125730" cy="2494280"/>
            </a:xfrm>
            <a:custGeom>
              <a:avLst/>
              <a:gdLst/>
              <a:ahLst/>
              <a:cxnLst/>
              <a:rect r="r" b="b" t="t" l="l"/>
              <a:pathLst>
                <a:path h="2494280" w="125730">
                  <a:moveTo>
                    <a:pt x="0" y="2494280"/>
                  </a:moveTo>
                  <a:lnTo>
                    <a:pt x="125730" y="2373630"/>
                  </a:lnTo>
                  <a:lnTo>
                    <a:pt x="125730" y="3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2290" cy="2496820"/>
            </a:xfrm>
            <a:custGeom>
              <a:avLst/>
              <a:gdLst/>
              <a:ahLst/>
              <a:cxnLst/>
              <a:rect r="r" b="b" t="t" l="l"/>
              <a:pathLst>
                <a:path h="2496820" w="1812290">
                  <a:moveTo>
                    <a:pt x="1812290" y="2496820"/>
                  </a:moveTo>
                  <a:lnTo>
                    <a:pt x="0" y="2404110"/>
                  </a:lnTo>
                  <a:lnTo>
                    <a:pt x="0" y="92710"/>
                  </a:lnTo>
                  <a:lnTo>
                    <a:pt x="1812290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750" y="88900"/>
              <a:ext cx="31750" cy="2319020"/>
            </a:xfrm>
            <a:custGeom>
              <a:avLst/>
              <a:gdLst/>
              <a:ahLst/>
              <a:cxnLst/>
              <a:rect r="r" b="b" t="t" l="l"/>
              <a:pathLst>
                <a:path h="2319020" w="31750">
                  <a:moveTo>
                    <a:pt x="31750" y="2319020"/>
                  </a:moveTo>
                  <a:lnTo>
                    <a:pt x="0" y="2316480"/>
                  </a:lnTo>
                  <a:lnTo>
                    <a:pt x="0" y="2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4300" y="54610"/>
              <a:ext cx="1637030" cy="2387600"/>
            </a:xfrm>
            <a:custGeom>
              <a:avLst/>
              <a:gdLst/>
              <a:ahLst/>
              <a:cxnLst/>
              <a:rect r="r" b="b" t="t" l="l"/>
              <a:pathLst>
                <a:path h="2387600" w="1637030">
                  <a:moveTo>
                    <a:pt x="1637030" y="2387600"/>
                  </a:moveTo>
                  <a:lnTo>
                    <a:pt x="0" y="2307590"/>
                  </a:lnTo>
                  <a:lnTo>
                    <a:pt x="0" y="80010"/>
                  </a:lnTo>
                  <a:lnTo>
                    <a:pt x="1637030" y="0"/>
                  </a:lnTo>
                  <a:close/>
                </a:path>
              </a:pathLst>
            </a:custGeom>
            <a:blipFill>
              <a:blip r:embed="rId4"/>
              <a:stretch>
                <a:fillRect l="-59455" t="0" r="-5945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114425"/>
            <a:ext cx="6965613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2890" y="2479675"/>
            <a:ext cx="9744069" cy="511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643" indent="-347322" lvl="1">
              <a:lnSpc>
                <a:spcPts val="4504"/>
              </a:lnSpc>
              <a:buFont typeface="Arial"/>
              <a:buChar char="•"/>
            </a:pPr>
            <a:r>
              <a:rPr lang="en-US" sz="32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PROSECUTOR CASE MANAGEMENT SYSTEM (PCMS) MODERNIZES HOW CASES ARE TRACKED, FILED, AND STORED. </a:t>
            </a:r>
          </a:p>
          <a:p>
            <a:pPr algn="l" marL="694643" indent="-347322" lvl="1">
              <a:lnSpc>
                <a:spcPts val="4504"/>
              </a:lnSpc>
              <a:buFont typeface="Arial"/>
              <a:buChar char="•"/>
            </a:pPr>
            <a:r>
              <a:rPr lang="en-US" sz="32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THIS SYSTEM WILL REPLACE OUTDATED MANUAL SYSTEMS AND INTEGRATES DIRECTLY WITH ODYSSEY. </a:t>
            </a:r>
          </a:p>
          <a:p>
            <a:pPr algn="l" marL="694643" indent="-347322" lvl="1">
              <a:lnSpc>
                <a:spcPts val="4504"/>
              </a:lnSpc>
              <a:buFont typeface="Arial"/>
              <a:buChar char="•"/>
            </a:pPr>
            <a:r>
              <a:rPr lang="en-US" sz="32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THIS SYSTEM ALSO ENHANCES DATA ACCURACY, EFFICIENCY, AND COMPLIANCE WITH LEGAL STANDARDS.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77824" y="1028700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79"/>
                </a:lnTo>
                <a:lnTo>
                  <a:pt x="0" y="32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6009" y="9258300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79"/>
                </a:lnTo>
                <a:lnTo>
                  <a:pt x="0" y="32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507623" y="0"/>
            <a:ext cx="18795623" cy="1071350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86615" y="681379"/>
            <a:ext cx="9484148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0721" y="2419667"/>
            <a:ext cx="891004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Centeralize all prosecutorial case data into one secure enviornment.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Enable real-time synchronization with Indiana’s Odyssey system.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Improve workflow efficiency, communication and record accessiblity.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Enhances data integrity and compliance with CJIS standards.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3174" y="3978004"/>
            <a:ext cx="14481651" cy="250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80"/>
              </a:lnSpc>
            </a:pPr>
            <a:r>
              <a:rPr lang="en-US" sz="176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SYSTEM OVERVIEW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36009" y="9258300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79"/>
                </a:lnTo>
                <a:lnTo>
                  <a:pt x="0" y="32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826343">
            <a:off x="-2864402" y="-4340739"/>
            <a:ext cx="9744329" cy="16260896"/>
          </a:xfrm>
          <a:prstGeom prst="rect">
            <a:avLst/>
          </a:prstGeom>
          <a:solidFill>
            <a:srgbClr val="24204A">
              <a:alpha val="49804"/>
            </a:srgbClr>
          </a:solidFill>
        </p:spPr>
      </p:sp>
      <p:sp>
        <p:nvSpPr>
          <p:cNvPr name="AutoShape 3" id="3"/>
          <p:cNvSpPr/>
          <p:nvPr/>
        </p:nvSpPr>
        <p:spPr>
          <a:xfrm rot="1826343">
            <a:off x="17436757" y="6929078"/>
            <a:ext cx="2760382" cy="4990849"/>
          </a:xfrm>
          <a:prstGeom prst="rect">
            <a:avLst/>
          </a:prstGeom>
          <a:solidFill>
            <a:srgbClr val="D069CB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431550" y="2242968"/>
            <a:ext cx="9993468" cy="6757780"/>
            <a:chOff x="0" y="0"/>
            <a:chExt cx="6221730" cy="42072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21730" cy="4207256"/>
            </a:xfrm>
            <a:custGeom>
              <a:avLst/>
              <a:gdLst/>
              <a:ahLst/>
              <a:cxnLst/>
              <a:rect r="r" b="b" t="t" l="l"/>
              <a:pathLst>
                <a:path h="4207256" w="6221730">
                  <a:moveTo>
                    <a:pt x="6221730" y="0"/>
                  </a:moveTo>
                  <a:lnTo>
                    <a:pt x="3877818" y="3979799"/>
                  </a:lnTo>
                  <a:cubicBezTo>
                    <a:pt x="3799239" y="4120239"/>
                    <a:pt x="3650888" y="4207238"/>
                    <a:pt x="3489960" y="4207256"/>
                  </a:cubicBezTo>
                  <a:lnTo>
                    <a:pt x="0" y="420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317" t="0" r="-931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564440" y="3517536"/>
            <a:ext cx="7281768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WEB-BASED ARCHITECTURE</a:t>
            </a:r>
          </a:p>
        </p:txBody>
      </p:sp>
      <p:sp>
        <p:nvSpPr>
          <p:cNvPr name="AutoShape 7" id="7"/>
          <p:cNvSpPr/>
          <p:nvPr/>
        </p:nvSpPr>
        <p:spPr>
          <a:xfrm rot="1820999">
            <a:off x="8138856" y="-1272544"/>
            <a:ext cx="283364" cy="8538946"/>
          </a:xfrm>
          <a:prstGeom prst="rect">
            <a:avLst/>
          </a:prstGeom>
          <a:solidFill>
            <a:srgbClr val="D069CB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9564440" y="5800362"/>
            <a:ext cx="686339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system that is accessible across authorized devices.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224336" y="1028700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0" y="0"/>
                </a:lnTo>
                <a:lnTo>
                  <a:pt x="1148120" y="325779"/>
                </a:lnTo>
                <a:lnTo>
                  <a:pt x="0" y="32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826343">
            <a:off x="-6513970" y="-4670062"/>
            <a:ext cx="9744329" cy="16260896"/>
          </a:xfrm>
          <a:prstGeom prst="rect">
            <a:avLst/>
          </a:prstGeom>
          <a:solidFill>
            <a:srgbClr val="24204A">
              <a:alpha val="49804"/>
            </a:srgbClr>
          </a:solidFill>
        </p:spPr>
      </p:sp>
      <p:sp>
        <p:nvSpPr>
          <p:cNvPr name="AutoShape 3" id="3"/>
          <p:cNvSpPr/>
          <p:nvPr/>
        </p:nvSpPr>
        <p:spPr>
          <a:xfrm rot="1826343">
            <a:off x="16817609" y="6349784"/>
            <a:ext cx="2760382" cy="4990849"/>
          </a:xfrm>
          <a:prstGeom prst="rect">
            <a:avLst/>
          </a:prstGeom>
          <a:solidFill>
            <a:srgbClr val="D069CB"/>
          </a:solidFill>
        </p:spPr>
      </p:sp>
      <p:sp>
        <p:nvSpPr>
          <p:cNvPr name="AutoShape 4" id="4"/>
          <p:cNvSpPr/>
          <p:nvPr/>
        </p:nvSpPr>
        <p:spPr>
          <a:xfrm rot="1820999">
            <a:off x="4489289" y="-1601867"/>
            <a:ext cx="283364" cy="8538946"/>
          </a:xfrm>
          <a:prstGeom prst="rect">
            <a:avLst/>
          </a:prstGeom>
          <a:solidFill>
            <a:srgbClr val="D069C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3224336" y="1028700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0" y="0"/>
                </a:lnTo>
                <a:lnTo>
                  <a:pt x="1148120" y="325779"/>
                </a:lnTo>
                <a:lnTo>
                  <a:pt x="0" y="32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44259" y="9098723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80"/>
                </a:lnTo>
                <a:lnTo>
                  <a:pt x="0" y="32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308428" y="-495663"/>
            <a:ext cx="19859913" cy="1132015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503116" y="3231786"/>
            <a:ext cx="7281768" cy="450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SECURE USER AUTHENTICATION AND ROLE BASED ACCESS CONTROL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854175">
            <a:off x="9805676" y="-6650187"/>
            <a:ext cx="11909229" cy="18439642"/>
          </a:xfrm>
          <a:prstGeom prst="rect">
            <a:avLst/>
          </a:prstGeom>
          <a:solidFill>
            <a:srgbClr val="24204A">
              <a:alpha val="49804"/>
            </a:srgbClr>
          </a:solidFill>
        </p:spPr>
      </p:sp>
      <p:sp>
        <p:nvSpPr>
          <p:cNvPr name="AutoShape 3" id="3"/>
          <p:cNvSpPr/>
          <p:nvPr/>
        </p:nvSpPr>
        <p:spPr>
          <a:xfrm rot="807748">
            <a:off x="8085439" y="3580276"/>
            <a:ext cx="313735" cy="7919295"/>
          </a:xfrm>
          <a:prstGeom prst="rect">
            <a:avLst/>
          </a:prstGeom>
          <a:solidFill>
            <a:srgbClr val="D069CB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167909" y="0"/>
            <a:ext cx="8039817" cy="11941978"/>
            <a:chOff x="0" y="0"/>
            <a:chExt cx="4275074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2"/>
              <a:stretch>
                <a:fillRect l="-61300" t="0" r="-6130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60852" y="9094693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79"/>
                </a:lnTo>
                <a:lnTo>
                  <a:pt x="0" y="32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31984" y="872649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79"/>
                </a:lnTo>
                <a:lnTo>
                  <a:pt x="0" y="32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30890" y="4885139"/>
            <a:ext cx="601350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Includes case tracking, document management, discovery, reporting, and audit trail.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30890" y="3575687"/>
            <a:ext cx="6049215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CORE MODULES: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826343">
            <a:off x="13344084" y="667530"/>
            <a:ext cx="9744329" cy="16965562"/>
          </a:xfrm>
          <a:prstGeom prst="rect">
            <a:avLst/>
          </a:prstGeom>
          <a:solidFill>
            <a:srgbClr val="24204A">
              <a:alpha val="49804"/>
            </a:srgbClr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193414" y="1244367"/>
            <a:ext cx="5358067" cy="8037100"/>
            <a:chOff x="0" y="0"/>
            <a:chExt cx="6350000" cy="952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t="0" r="-6257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rot="1826343">
            <a:off x="-7042343" y="-4340739"/>
            <a:ext cx="9744329" cy="16260896"/>
          </a:xfrm>
          <a:prstGeom prst="rect">
            <a:avLst/>
          </a:prstGeom>
          <a:solidFill>
            <a:srgbClr val="24204A">
              <a:alpha val="49804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1901118" y="4654015"/>
            <a:ext cx="7756371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Follows the Systems Development Life Cycle (SDLC). 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Phased Implementation chosen for gradual deployment and risk control. 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Each division transitions independently to maintain operational continuity.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1118" y="3418896"/>
            <a:ext cx="1259196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64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IMPLEMENTATION METHODOLOGY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9281467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79"/>
                </a:lnTo>
                <a:lnTo>
                  <a:pt x="0" y="32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854175">
            <a:off x="-7426957" y="-5844763"/>
            <a:ext cx="11909229" cy="18439642"/>
          </a:xfrm>
          <a:prstGeom prst="rect">
            <a:avLst/>
          </a:prstGeom>
          <a:solidFill>
            <a:srgbClr val="24204A">
              <a:alpha val="49804"/>
            </a:srgbClr>
          </a:solidFill>
        </p:spPr>
      </p:sp>
      <p:sp>
        <p:nvSpPr>
          <p:cNvPr name="AutoShape 3" id="3"/>
          <p:cNvSpPr/>
          <p:nvPr/>
        </p:nvSpPr>
        <p:spPr>
          <a:xfrm rot="831153">
            <a:off x="1643290" y="3297449"/>
            <a:ext cx="313735" cy="7919295"/>
          </a:xfrm>
          <a:prstGeom prst="rect">
            <a:avLst/>
          </a:prstGeom>
          <a:solidFill>
            <a:srgbClr val="D069CB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472342" y="1867"/>
            <a:ext cx="8721660" cy="12954756"/>
            <a:chOff x="0" y="0"/>
            <a:chExt cx="4275074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2"/>
              <a:stretch>
                <a:fillRect l="-82620" t="0" r="-8262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rot="831153">
            <a:off x="6693126" y="-1744291"/>
            <a:ext cx="313735" cy="7919295"/>
          </a:xfrm>
          <a:prstGeom prst="rect">
            <a:avLst/>
          </a:prstGeom>
          <a:solidFill>
            <a:srgbClr val="D069CB"/>
          </a:solidFill>
        </p:spPr>
      </p:sp>
      <p:sp>
        <p:nvSpPr>
          <p:cNvPr name="AutoShape 7" id="7"/>
          <p:cNvSpPr/>
          <p:nvPr/>
        </p:nvSpPr>
        <p:spPr>
          <a:xfrm rot="1826343">
            <a:off x="17436757" y="6929078"/>
            <a:ext cx="2760382" cy="4990849"/>
          </a:xfrm>
          <a:prstGeom prst="rect">
            <a:avLst/>
          </a:prstGeom>
          <a:solidFill>
            <a:srgbClr val="D069CB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14426535" y="9095410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80"/>
                </a:lnTo>
                <a:lnTo>
                  <a:pt x="0" y="32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87368" y="1300956"/>
            <a:ext cx="1148121" cy="325779"/>
          </a:xfrm>
          <a:custGeom>
            <a:avLst/>
            <a:gdLst/>
            <a:ahLst/>
            <a:cxnLst/>
            <a:rect r="r" b="b" t="t" l="l"/>
            <a:pathLst>
              <a:path h="325779" w="1148121">
                <a:moveTo>
                  <a:pt x="0" y="0"/>
                </a:moveTo>
                <a:lnTo>
                  <a:pt x="1148121" y="0"/>
                </a:lnTo>
                <a:lnTo>
                  <a:pt x="1148121" y="325780"/>
                </a:lnTo>
                <a:lnTo>
                  <a:pt x="0" y="32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4421142"/>
            <a:ext cx="6097028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Team: 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consultant, developers, database admin, IT admin, prosecutors, and clerks.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Resources: Cloud hosting, VPD security, MySQL database, Java web app.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2272506"/>
            <a:ext cx="5391547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PLANNING AND RESOURCES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DAG2wCHSL8M</dc:identifier>
  <dcterms:modified xsi:type="dcterms:W3CDTF">2011-08-01T06:04:30Z</dcterms:modified>
  <cp:revision>1</cp:revision>
  <dc:title>Pink and Purple Modern Game Tech Quiz Presentation</dc:title>
</cp:coreProperties>
</file>